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1"/>
  </p:sldMasterIdLst>
  <p:notesMasterIdLst>
    <p:notesMasterId r:id="rId18"/>
  </p:notesMasterIdLst>
  <p:sldIdLst>
    <p:sldId id="256" r:id="rId2"/>
    <p:sldId id="481" r:id="rId3"/>
    <p:sldId id="437" r:id="rId4"/>
    <p:sldId id="435" r:id="rId5"/>
    <p:sldId id="439" r:id="rId6"/>
    <p:sldId id="431" r:id="rId7"/>
    <p:sldId id="433" r:id="rId8"/>
    <p:sldId id="438" r:id="rId9"/>
    <p:sldId id="472" r:id="rId10"/>
    <p:sldId id="478" r:id="rId11"/>
    <p:sldId id="479" r:id="rId12"/>
    <p:sldId id="480" r:id="rId13"/>
    <p:sldId id="473" r:id="rId14"/>
    <p:sldId id="475" r:id="rId15"/>
    <p:sldId id="440" r:id="rId16"/>
    <p:sldId id="448" r:id="rId17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Helle Formatvorlag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Helle Formatvorlage 2 - Akz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Helle Formatvorlage 2 - Akz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8" autoAdjust="0"/>
    <p:restoredTop sz="96148" autoAdjust="0"/>
  </p:normalViewPr>
  <p:slideViewPr>
    <p:cSldViewPr snapToGrid="0" snapToObjects="1">
      <p:cViewPr varScale="1">
        <p:scale>
          <a:sx n="112" d="100"/>
          <a:sy n="112" d="100"/>
        </p:scale>
        <p:origin x="2008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1F5D1-9698-BE48-BAE1-7DC8ABCEE718}" type="datetimeFigureOut">
              <a:rPr lang="de-DE" smtClean="0"/>
              <a:t>22.06.22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2C805-B0E2-7544-BD42-689417B10D4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415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599-1C2F-D64B-9B3B-2DEDE9C0F64F}" type="datetimeFigureOut">
              <a:rPr lang="de-DE" smtClean="0"/>
              <a:t>22.06.22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EC7B-E7F6-1742-8D37-4BEE92635041}" type="slidenum">
              <a:rPr lang="de-DE" smtClean="0"/>
              <a:t>‹#›</a:t>
            </a:fld>
            <a:endParaRPr lang="de-DE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599-1C2F-D64B-9B3B-2DEDE9C0F64F}" type="datetimeFigureOut">
              <a:rPr lang="de-DE" smtClean="0"/>
              <a:t>22.06.22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EC7B-E7F6-1742-8D37-4BEE92635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599-1C2F-D64B-9B3B-2DEDE9C0F64F}" type="datetimeFigureOut">
              <a:rPr lang="de-DE" smtClean="0"/>
              <a:t>22.06.22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EC7B-E7F6-1742-8D37-4BEE92635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599-1C2F-D64B-9B3B-2DEDE9C0F64F}" type="datetimeFigureOut">
              <a:rPr lang="de-DE" smtClean="0"/>
              <a:t>22.06.22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EC7B-E7F6-1742-8D37-4BEE92635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599-1C2F-D64B-9B3B-2DEDE9C0F64F}" type="datetimeFigureOut">
              <a:rPr lang="de-DE" smtClean="0"/>
              <a:t>22.06.22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EC7B-E7F6-1742-8D37-4BEE92635041}" type="slidenum">
              <a:rPr lang="de-DE" smtClean="0"/>
              <a:t>‹#›</a:t>
            </a:fld>
            <a:endParaRPr lang="de-DE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599-1C2F-D64B-9B3B-2DEDE9C0F64F}" type="datetimeFigureOut">
              <a:rPr lang="de-DE" smtClean="0"/>
              <a:t>22.06.22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EC7B-E7F6-1742-8D37-4BEE92635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599-1C2F-D64B-9B3B-2DEDE9C0F64F}" type="datetimeFigureOut">
              <a:rPr lang="de-DE" smtClean="0"/>
              <a:t>22.06.22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EC7B-E7F6-1742-8D37-4BEE92635041}" type="slidenum">
              <a:rPr lang="de-DE" smtClean="0"/>
              <a:t>‹#›</a:t>
            </a:fld>
            <a:endParaRPr lang="de-DE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599-1C2F-D64B-9B3B-2DEDE9C0F64F}" type="datetimeFigureOut">
              <a:rPr lang="de-DE" smtClean="0"/>
              <a:t>22.06.22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EC7B-E7F6-1742-8D37-4BEE92635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599-1C2F-D64B-9B3B-2DEDE9C0F64F}" type="datetimeFigureOut">
              <a:rPr lang="de-DE" smtClean="0"/>
              <a:t>22.06.22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EC7B-E7F6-1742-8D37-4BEE92635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599-1C2F-D64B-9B3B-2DEDE9C0F64F}" type="datetimeFigureOut">
              <a:rPr lang="de-DE" smtClean="0"/>
              <a:t>22.06.22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EC7B-E7F6-1742-8D37-4BEE92635041}" type="slidenum">
              <a:rPr lang="de-DE" smtClean="0"/>
              <a:t>‹#›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9E599-1C2F-D64B-9B3B-2DEDE9C0F64F}" type="datetimeFigureOut">
              <a:rPr lang="de-DE" smtClean="0"/>
              <a:t>22.06.22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5EC7B-E7F6-1742-8D37-4BEE92635041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319E599-1C2F-D64B-9B3B-2DEDE9C0F64F}" type="datetimeFigureOut">
              <a:rPr lang="de-DE" smtClean="0"/>
              <a:t>22.06.22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F15EC7B-E7F6-1742-8D37-4BEE92635041}" type="slidenum">
              <a:rPr lang="de-DE" smtClean="0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ccb-hms.github.io/BioPlex/articles/BasicChecks.html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cb-hms/BioPlexAnalysi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cb-hms.github.io/BioPlexAnalysis/articles/BioNet.html" TargetMode="External"/><Relationship Id="rId2" Type="http://schemas.openxmlformats.org/officeDocument/2006/relationships/hyperlink" Target="https://bioconductor.org/packages/release/bioc/html/BioPl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cb-hms.github.io/BioPlex/articles/BioPlex.html" TargetMode="External"/><Relationship Id="rId4" Type="http://schemas.openxmlformats.org/officeDocument/2006/relationships/hyperlink" Target="https://github.com/ccb-hms/BioPle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cap="none" dirty="0" err="1">
                <a:cs typeface="Arial"/>
              </a:rPr>
              <a:t>BioPlex</a:t>
            </a:r>
            <a:r>
              <a:rPr lang="de-DE" sz="2400" cap="none" dirty="0">
                <a:cs typeface="Arial"/>
              </a:rPr>
              <a:t> protein-protein </a:t>
            </a:r>
            <a:r>
              <a:rPr lang="de-DE" sz="2400" cap="none" dirty="0" err="1">
                <a:cs typeface="Arial"/>
              </a:rPr>
              <a:t>interaction</a:t>
            </a:r>
            <a:r>
              <a:rPr lang="de-DE" sz="2400" cap="none" dirty="0">
                <a:cs typeface="Arial"/>
              </a:rPr>
              <a:t> </a:t>
            </a:r>
            <a:r>
              <a:rPr lang="de-DE" sz="2400" cap="none" dirty="0" err="1">
                <a:cs typeface="Arial"/>
              </a:rPr>
              <a:t>networks</a:t>
            </a:r>
            <a:endParaRPr lang="de-DE" sz="2400" cap="none" dirty="0">
              <a:latin typeface="Arial"/>
              <a:cs typeface="Arial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8216162" cy="1752600"/>
          </a:xfrm>
        </p:spPr>
        <p:txBody>
          <a:bodyPr/>
          <a:lstStyle/>
          <a:p>
            <a:r>
              <a:rPr lang="de-DE" sz="1800" dirty="0"/>
              <a:t>Ludwig Geistlinger</a:t>
            </a:r>
            <a:r>
              <a:rPr lang="de-DE" dirty="0"/>
              <a:t>			          	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/>
              <a:t>Robert Gentleman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Center </a:t>
            </a:r>
            <a:r>
              <a:rPr lang="de-DE" sz="1800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50000"/>
                  </a:schemeClr>
                </a:solidFill>
              </a:rPr>
              <a:t>Computational</a:t>
            </a:r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800" dirty="0" err="1">
                <a:solidFill>
                  <a:schemeClr val="bg1">
                    <a:lumMod val="50000"/>
                  </a:schemeClr>
                </a:solidFill>
              </a:rPr>
              <a:t>Biomedicine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de-DE" sz="1800" dirty="0">
                <a:solidFill>
                  <a:schemeClr val="bg1">
                    <a:lumMod val="50000"/>
                  </a:schemeClr>
                </a:solidFill>
              </a:rPr>
              <a:t>Harvard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345479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D14E-0F70-AF49-B9EE-1079CF0F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BioPlex</a:t>
            </a:r>
            <a:r>
              <a:rPr lang="en-US" sz="3200" dirty="0"/>
              <a:t> PPI networks</a:t>
            </a:r>
            <a:r>
              <a:rPr lang="en-US" dirty="0"/>
              <a:t> </a:t>
            </a:r>
            <a:r>
              <a:rPr lang="en-US" sz="2000" dirty="0"/>
              <a:t>(</a:t>
            </a:r>
            <a:r>
              <a:rPr lang="en-US" sz="2000" dirty="0" err="1"/>
              <a:t>Huttlin</a:t>
            </a:r>
            <a:r>
              <a:rPr lang="en-US" sz="2000" dirty="0"/>
              <a:t> et al., </a:t>
            </a:r>
            <a:r>
              <a:rPr lang="en-US" sz="2000" i="1" dirty="0"/>
              <a:t>Cell</a:t>
            </a:r>
            <a:r>
              <a:rPr lang="en-US" sz="2000" dirty="0"/>
              <a:t>, 2021)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18D4-EF2A-0949-B1A3-568BF2AA4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293T cells:</a:t>
            </a:r>
          </a:p>
          <a:p>
            <a:pPr lvl="1"/>
            <a:r>
              <a:rPr lang="en-US" dirty="0"/>
              <a:t>Versions: 1.0, 2.0, 3.0</a:t>
            </a:r>
            <a:endParaRPr lang="en-US" sz="1600" dirty="0"/>
          </a:p>
          <a:p>
            <a:pPr lvl="1"/>
            <a:r>
              <a:rPr lang="en-US" dirty="0"/>
              <a:t>120k interactions, 15k proteins</a:t>
            </a:r>
          </a:p>
          <a:p>
            <a:pPr lvl="1"/>
            <a:endParaRPr lang="en-US" dirty="0"/>
          </a:p>
          <a:p>
            <a:r>
              <a:rPr lang="en-US" dirty="0"/>
              <a:t>HCT116 cells:</a:t>
            </a:r>
          </a:p>
          <a:p>
            <a:pPr lvl="1"/>
            <a:r>
              <a:rPr lang="en-US" dirty="0"/>
              <a:t>Versions: 1.0</a:t>
            </a:r>
          </a:p>
          <a:p>
            <a:pPr lvl="1"/>
            <a:r>
              <a:rPr lang="en-US" dirty="0"/>
              <a:t>70k interactions, 10k proteins</a:t>
            </a:r>
          </a:p>
          <a:p>
            <a:pPr lvl="1"/>
            <a:endParaRPr lang="en-US" dirty="0"/>
          </a:p>
          <a:p>
            <a:r>
              <a:rPr lang="en-US" dirty="0" err="1"/>
              <a:t>data.frame</a:t>
            </a:r>
            <a:r>
              <a:rPr lang="en-US" dirty="0"/>
              <a:t>, </a:t>
            </a:r>
            <a:r>
              <a:rPr lang="en-US" dirty="0" err="1"/>
              <a:t>graphNEL</a:t>
            </a:r>
            <a:endParaRPr lang="en-US" dirty="0"/>
          </a:p>
          <a:p>
            <a:r>
              <a:rPr lang="en-US" dirty="0"/>
              <a:t>Challenge: </a:t>
            </a:r>
            <a:r>
              <a:rPr lang="en-US" dirty="0" err="1"/>
              <a:t>GraphFrames</a:t>
            </a:r>
            <a:r>
              <a:rPr lang="en-US" dirty="0"/>
              <a:t> backend</a:t>
            </a:r>
          </a:p>
        </p:txBody>
      </p:sp>
    </p:spTree>
    <p:extLst>
      <p:ext uri="{BB962C8B-B14F-4D97-AF65-F5344CB8AC3E}">
        <p14:creationId xmlns:p14="http://schemas.microsoft.com/office/powerpoint/2010/main" val="1152295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D14E-0F70-AF49-B9EE-1079CF0F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Transcriptome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18D4-EF2A-0949-B1A3-568BF2AA4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293T cells:</a:t>
            </a:r>
          </a:p>
          <a:p>
            <a:pPr lvl="1"/>
            <a:r>
              <a:rPr lang="en-US" dirty="0"/>
              <a:t>GSE122425 </a:t>
            </a:r>
            <a:r>
              <a:rPr lang="en-US" sz="1600" dirty="0"/>
              <a:t>(Sun et al., </a:t>
            </a:r>
            <a:r>
              <a:rPr lang="en-US" sz="1600" i="1" dirty="0"/>
              <a:t>Epigenomics</a:t>
            </a:r>
            <a:r>
              <a:rPr lang="en-US" sz="1600" dirty="0"/>
              <a:t>, 2019)</a:t>
            </a:r>
          </a:p>
          <a:p>
            <a:pPr lvl="2"/>
            <a:r>
              <a:rPr lang="en-US" dirty="0"/>
              <a:t>3 WT samples &amp; 3 </a:t>
            </a:r>
            <a:r>
              <a:rPr lang="en-US" i="1" dirty="0"/>
              <a:t>NSUN2</a:t>
            </a:r>
            <a:r>
              <a:rPr lang="en-US" dirty="0"/>
              <a:t>-KO samples</a:t>
            </a:r>
          </a:p>
          <a:p>
            <a:pPr lvl="2"/>
            <a:r>
              <a:rPr lang="en-US" dirty="0"/>
              <a:t>Raw RNA-seq read counts and RPKMs</a:t>
            </a:r>
          </a:p>
          <a:p>
            <a:pPr lvl="1"/>
            <a:endParaRPr lang="en-US" dirty="0"/>
          </a:p>
          <a:p>
            <a:r>
              <a:rPr lang="en-US" dirty="0"/>
              <a:t>HCT116 cells:</a:t>
            </a:r>
          </a:p>
          <a:p>
            <a:pPr lvl="1"/>
            <a:r>
              <a:rPr lang="en-US" dirty="0"/>
              <a:t>Genentech </a:t>
            </a:r>
            <a:r>
              <a:rPr lang="en-US" sz="1600" dirty="0"/>
              <a:t>(</a:t>
            </a:r>
            <a:r>
              <a:rPr lang="en-US" sz="1600" dirty="0" err="1"/>
              <a:t>Klijn</a:t>
            </a:r>
            <a:r>
              <a:rPr lang="en-US" sz="1600" dirty="0"/>
              <a:t> et al., </a:t>
            </a:r>
            <a:r>
              <a:rPr lang="en-US" sz="1600" i="1" dirty="0"/>
              <a:t>Nat </a:t>
            </a:r>
            <a:r>
              <a:rPr lang="en-US" sz="1600" i="1" dirty="0" err="1"/>
              <a:t>Biotechnol</a:t>
            </a:r>
            <a:r>
              <a:rPr lang="en-US" sz="1600" dirty="0"/>
              <a:t>, 2015)</a:t>
            </a:r>
          </a:p>
          <a:p>
            <a:pPr lvl="2"/>
            <a:r>
              <a:rPr lang="en-US" dirty="0"/>
              <a:t>675 cancer cell lines (incl. HCT116); raw read counts</a:t>
            </a:r>
          </a:p>
          <a:p>
            <a:pPr lvl="1"/>
            <a:r>
              <a:rPr lang="en-US" dirty="0"/>
              <a:t>Cancer Cell Line Encyclopedia (CCLE, </a:t>
            </a:r>
            <a:r>
              <a:rPr lang="en-US" sz="1600" dirty="0" err="1"/>
              <a:t>Ghandi</a:t>
            </a:r>
            <a:r>
              <a:rPr lang="en-US" sz="1600" dirty="0"/>
              <a:t> et al. </a:t>
            </a:r>
            <a:r>
              <a:rPr lang="en-US" sz="1600" i="1" dirty="0"/>
              <a:t>Nature</a:t>
            </a:r>
            <a:r>
              <a:rPr lang="en-US" sz="1600" dirty="0"/>
              <a:t>, 2019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934 cancer cell lines (incl. HCT116); raw read counts</a:t>
            </a:r>
          </a:p>
          <a:p>
            <a:pPr lvl="2"/>
            <a:endParaRPr lang="en-US" dirty="0"/>
          </a:p>
          <a:p>
            <a:r>
              <a:rPr lang="en-US" dirty="0"/>
              <a:t>Alignment / splicing</a:t>
            </a:r>
            <a:r>
              <a:rPr lang="en-US" sz="2000" dirty="0"/>
              <a:t> </a:t>
            </a:r>
            <a:r>
              <a:rPr lang="en-US" dirty="0"/>
              <a:t>→ challenge / project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778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D14E-0F70-AF49-B9EE-1079CF0F3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Proteome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A18D4-EF2A-0949-B1A3-568BF2AA4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HCT116 cells:</a:t>
            </a:r>
          </a:p>
          <a:p>
            <a:pPr lvl="1"/>
            <a:r>
              <a:rPr lang="en-US" dirty="0"/>
              <a:t>Cancer Cell Line Encyclopedia (CCLE, </a:t>
            </a:r>
            <a:r>
              <a:rPr lang="en-US" sz="1600" dirty="0" err="1"/>
              <a:t>Nusinov</a:t>
            </a:r>
            <a:r>
              <a:rPr lang="en-US" sz="1600" dirty="0"/>
              <a:t> et al., </a:t>
            </a:r>
            <a:r>
              <a:rPr lang="en-US" sz="1600" i="1" dirty="0"/>
              <a:t>Cell</a:t>
            </a:r>
            <a:r>
              <a:rPr lang="en-US" sz="1600" dirty="0"/>
              <a:t>, 2020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375 cancer cell lines (incl HCT116)</a:t>
            </a:r>
          </a:p>
          <a:p>
            <a:pPr lvl="1"/>
            <a:r>
              <a:rPr lang="en-US" dirty="0"/>
              <a:t>Normalized log2 expression levels of 12,755 proteins (MS)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293T cells &amp; HCT116 cells:</a:t>
            </a:r>
          </a:p>
          <a:p>
            <a:pPr lvl="1"/>
            <a:r>
              <a:rPr lang="en-US" dirty="0"/>
              <a:t>Part of </a:t>
            </a:r>
            <a:r>
              <a:rPr lang="en-US" dirty="0" err="1"/>
              <a:t>BioPlex</a:t>
            </a:r>
            <a:r>
              <a:rPr lang="en-US" dirty="0"/>
              <a:t> 3.0 </a:t>
            </a:r>
            <a:r>
              <a:rPr lang="en-US" sz="1600" dirty="0"/>
              <a:t>(</a:t>
            </a:r>
            <a:r>
              <a:rPr lang="en-US" sz="1600" dirty="0" err="1"/>
              <a:t>Huttlin</a:t>
            </a:r>
            <a:r>
              <a:rPr lang="en-US" sz="1600" dirty="0"/>
              <a:t> et al., </a:t>
            </a:r>
            <a:r>
              <a:rPr lang="en-US" sz="1600" i="1" dirty="0"/>
              <a:t>Cell</a:t>
            </a:r>
            <a:r>
              <a:rPr lang="en-US" sz="1600" dirty="0"/>
              <a:t>, 2021)</a:t>
            </a:r>
          </a:p>
          <a:p>
            <a:pPr lvl="1"/>
            <a:r>
              <a:rPr lang="en-US" dirty="0"/>
              <a:t>5 samples each for both cell lines</a:t>
            </a:r>
          </a:p>
          <a:p>
            <a:pPr lvl="1"/>
            <a:r>
              <a:rPr lang="en-US" dirty="0"/>
              <a:t>Relative abundance of 9,604 proteins </a:t>
            </a:r>
            <a:r>
              <a:rPr lang="en-US" sz="1600" dirty="0"/>
              <a:t>(sums to 1 across samples)</a:t>
            </a:r>
          </a:p>
          <a:p>
            <a:pPr marL="274320" lvl="1" indent="0">
              <a:buNone/>
            </a:pPr>
            <a:endParaRPr lang="en-US" sz="1600" dirty="0"/>
          </a:p>
          <a:p>
            <a:r>
              <a:rPr lang="en-US" dirty="0"/>
              <a:t>Challenge: transcriptome/proteome data integration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9541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E0DB-7C3C-1D41-97FC-C7FF2AFA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checks</a:t>
            </a:r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23F1-5C57-B045-A6C3-BE361C25A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Extract </a:t>
            </a:r>
            <a:r>
              <a:rPr lang="en-US" dirty="0" err="1"/>
              <a:t>BioPlex</a:t>
            </a:r>
            <a:r>
              <a:rPr lang="en-US" dirty="0"/>
              <a:t> PPIs for a CORUM complex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Identify interacting PFAM domains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Expressed genes showing up as prey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Relationship: prey frequency vs. prey expression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2BC6A-3F35-CF4B-B8FF-DD82ACE9E7AF}"/>
              </a:ext>
            </a:extLst>
          </p:cNvPr>
          <p:cNvSpPr txBox="1"/>
          <p:nvPr/>
        </p:nvSpPr>
        <p:spPr>
          <a:xfrm>
            <a:off x="457200" y="5955268"/>
            <a:ext cx="6224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https://ccb-hms.github.io/BioPlex/articles/BasicChecks.html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301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E0DB-7C3C-1D41-97FC-C7FF2AFA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Applications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23F1-5C57-B045-A6C3-BE361C25A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Maximum scoring subnetwork analysis</a:t>
            </a:r>
            <a:endParaRPr lang="en-US" sz="16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PFAM domain-domain association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Transcriptome / proteome data integration (Challenge)</a:t>
            </a: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5B653-1E74-CF47-A325-15764A9521FD}"/>
              </a:ext>
            </a:extLst>
          </p:cNvPr>
          <p:cNvSpPr txBox="1"/>
          <p:nvPr/>
        </p:nvSpPr>
        <p:spPr>
          <a:xfrm>
            <a:off x="457200" y="5955268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https://github.com/ccb-hms/BioPlexAnalysis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4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09CC-5C4C-484F-A4BE-1C042B967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7583"/>
            <a:ext cx="8229600" cy="990600"/>
          </a:xfrm>
        </p:spPr>
        <p:txBody>
          <a:bodyPr>
            <a:normAutofit/>
          </a:bodyPr>
          <a:lstStyle/>
          <a:p>
            <a:r>
              <a:rPr lang="en-US" sz="3200" dirty="0"/>
              <a:t>Overlap with gene set DBs </a:t>
            </a:r>
            <a:r>
              <a:rPr lang="en-US" sz="2000" dirty="0"/>
              <a:t>(GO, </a:t>
            </a:r>
            <a:r>
              <a:rPr lang="en-US" sz="2000" dirty="0" err="1"/>
              <a:t>Reactome</a:t>
            </a:r>
            <a:r>
              <a:rPr lang="en-US" sz="2000" dirty="0"/>
              <a:t>, </a:t>
            </a:r>
            <a:r>
              <a:rPr lang="en-US" sz="2000" dirty="0" err="1"/>
              <a:t>DisGeNET</a:t>
            </a:r>
            <a:r>
              <a:rPr lang="en-US" sz="2000" dirty="0"/>
              <a:t>, …)</a:t>
            </a:r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E6FAD260-D874-BF48-A623-7B2F4EC53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91440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455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CDF56-BD24-E44A-A20E-D8019A9F8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Overlap with gene set DBs</a:t>
            </a:r>
            <a:r>
              <a:rPr lang="en-US" sz="5400" dirty="0"/>
              <a:t> </a:t>
            </a:r>
            <a:r>
              <a:rPr lang="en-US" sz="2000" dirty="0"/>
              <a:t>(GO, </a:t>
            </a:r>
            <a:r>
              <a:rPr lang="en-US" sz="2000" dirty="0" err="1"/>
              <a:t>Reactome</a:t>
            </a:r>
            <a:r>
              <a:rPr lang="en-US" sz="2000" dirty="0"/>
              <a:t>, </a:t>
            </a:r>
            <a:r>
              <a:rPr lang="en-US" sz="2000" dirty="0" err="1"/>
              <a:t>DisGeNET</a:t>
            </a:r>
            <a:r>
              <a:rPr lang="en-US" sz="2000" dirty="0"/>
              <a:t>, …)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F761DC-06D1-FB43-8B4E-939C25CA1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9405"/>
            <a:ext cx="9144000" cy="2199190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FB0E7FF9-02D1-CE4C-A5B7-888D2C7B7369}"/>
              </a:ext>
            </a:extLst>
          </p:cNvPr>
          <p:cNvSpPr/>
          <p:nvPr/>
        </p:nvSpPr>
        <p:spPr>
          <a:xfrm rot="10800000">
            <a:off x="1686757" y="5058792"/>
            <a:ext cx="5770486" cy="27520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F0F51F-BC09-0544-84D4-0B72B5E3F9A1}"/>
              </a:ext>
            </a:extLst>
          </p:cNvPr>
          <p:cNvSpPr txBox="1"/>
          <p:nvPr/>
        </p:nvSpPr>
        <p:spPr>
          <a:xfrm>
            <a:off x="7625919" y="4873229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More </a:t>
            </a:r>
          </a:p>
          <a:p>
            <a:pPr algn="ctr"/>
            <a:r>
              <a:rPr lang="en-US" dirty="0"/>
              <a:t>preserved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1DACA41-A404-8741-A7C0-82F021BDD63B}"/>
              </a:ext>
            </a:extLst>
          </p:cNvPr>
          <p:cNvSpPr txBox="1"/>
          <p:nvPr/>
        </p:nvSpPr>
        <p:spPr>
          <a:xfrm>
            <a:off x="307493" y="487323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Less</a:t>
            </a:r>
          </a:p>
          <a:p>
            <a:pPr algn="ctr"/>
            <a:r>
              <a:rPr lang="en-US" dirty="0"/>
              <a:t>preserved</a:t>
            </a:r>
          </a:p>
        </p:txBody>
      </p:sp>
    </p:spTree>
    <p:extLst>
      <p:ext uri="{BB962C8B-B14F-4D97-AF65-F5344CB8AC3E}">
        <p14:creationId xmlns:p14="http://schemas.microsoft.com/office/powerpoint/2010/main" val="2618718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0FE3-FD69-0987-E4D8-53D749047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42F32-3614-8C53-1C8F-3D5823D7C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find groups of interested participants to work on a coordinated analysis of this data in one area</a:t>
            </a:r>
          </a:p>
          <a:p>
            <a:r>
              <a:rPr lang="en-US" dirty="0"/>
              <a:t>Vince, </a:t>
            </a:r>
            <a:r>
              <a:rPr lang="en-US" dirty="0" err="1"/>
              <a:t>Laurant</a:t>
            </a:r>
            <a:r>
              <a:rPr lang="en-US" dirty="0"/>
              <a:t>, Robert happy to help organize and explain the data and how to access it</a:t>
            </a:r>
          </a:p>
          <a:p>
            <a:r>
              <a:rPr lang="en-US" dirty="0"/>
              <a:t>Several vignettes produced by Ludwig </a:t>
            </a:r>
            <a:r>
              <a:rPr lang="en-US" dirty="0" err="1"/>
              <a:t>Geistlinger</a:t>
            </a:r>
            <a:r>
              <a:rPr lang="en-US" dirty="0"/>
              <a:t> and Roger Vargas that can be jumping off points</a:t>
            </a:r>
          </a:p>
          <a:p>
            <a:r>
              <a:rPr lang="en-US" dirty="0"/>
              <a:t>Spend 4+ hours investigating the data and making some progress – ideally contributing to the vignettes so others can build off of them</a:t>
            </a:r>
          </a:p>
          <a:p>
            <a:r>
              <a:rPr lang="en-US" dirty="0"/>
              <a:t>What you get:</a:t>
            </a:r>
          </a:p>
          <a:p>
            <a:pPr lvl="1"/>
            <a:r>
              <a:rPr lang="en-US" dirty="0"/>
              <a:t>chance to work across modalities</a:t>
            </a:r>
          </a:p>
          <a:p>
            <a:pPr lvl="1"/>
            <a:r>
              <a:rPr lang="en-US" dirty="0"/>
              <a:t>learn to work in a group</a:t>
            </a:r>
          </a:p>
          <a:p>
            <a:pPr lvl="1"/>
            <a:r>
              <a:rPr lang="en-US" dirty="0"/>
              <a:t>learn some interesting tools</a:t>
            </a:r>
          </a:p>
        </p:txBody>
      </p:sp>
    </p:spTree>
    <p:extLst>
      <p:ext uri="{BB962C8B-B14F-4D97-AF65-F5344CB8AC3E}">
        <p14:creationId xmlns:p14="http://schemas.microsoft.com/office/powerpoint/2010/main" val="3570113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884D7-6218-FF4F-88AF-3763F712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Experimental procedures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0B1809-D75D-1E46-8735-07D8F05EA5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affinity purification–mass spectrometry methodology</a:t>
            </a:r>
          </a:p>
          <a:p>
            <a:r>
              <a:rPr lang="en-US" dirty="0"/>
              <a:t>protein interaction networks of more than 70% of protein-coding genes from the human genome</a:t>
            </a:r>
          </a:p>
          <a:p>
            <a:endParaRPr lang="en-US" dirty="0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DAF6B00-CE00-7549-8015-E7F2AD934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313" y="2997200"/>
            <a:ext cx="5118100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93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C94F-B4CE-F942-A507-69C75EF58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Relevant literature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58D99-F58C-2148-80D0-E90741F6D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Huttlin</a:t>
            </a:r>
            <a:r>
              <a:rPr lang="en-US" sz="2000" dirty="0"/>
              <a:t> et al, </a:t>
            </a:r>
            <a:r>
              <a:rPr lang="en-US" sz="2000" i="1" dirty="0"/>
              <a:t>Cell</a:t>
            </a:r>
            <a:r>
              <a:rPr lang="en-US" sz="2000" dirty="0"/>
              <a:t>, 2015: </a:t>
            </a:r>
            <a:r>
              <a:rPr lang="en-US" sz="2000" dirty="0" err="1"/>
              <a:t>Bioplex</a:t>
            </a:r>
            <a:r>
              <a:rPr lang="en-US" sz="2000" dirty="0"/>
              <a:t> 1.0</a:t>
            </a:r>
            <a:r>
              <a:rPr lang="en-US" dirty="0"/>
              <a:t> </a:t>
            </a:r>
            <a:r>
              <a:rPr lang="en-US" sz="1800" dirty="0"/>
              <a:t>(293T cells)</a:t>
            </a:r>
            <a:r>
              <a:rPr lang="en-US" dirty="0"/>
              <a:t> </a:t>
            </a:r>
          </a:p>
          <a:p>
            <a:r>
              <a:rPr lang="en-US" sz="2000" dirty="0" err="1"/>
              <a:t>Huttlin</a:t>
            </a:r>
            <a:r>
              <a:rPr lang="en-US" sz="2000" dirty="0"/>
              <a:t> et al, </a:t>
            </a:r>
            <a:r>
              <a:rPr lang="en-US" sz="2000" i="1" dirty="0"/>
              <a:t>Nature</a:t>
            </a:r>
            <a:r>
              <a:rPr lang="en-US" sz="2000" dirty="0"/>
              <a:t>, 2017: </a:t>
            </a:r>
            <a:r>
              <a:rPr lang="en-US" sz="2000" dirty="0" err="1"/>
              <a:t>Bioplex</a:t>
            </a:r>
            <a:r>
              <a:rPr lang="en-US" sz="2000" dirty="0"/>
              <a:t> 2.0</a:t>
            </a:r>
            <a:r>
              <a:rPr lang="en-US" dirty="0"/>
              <a:t> </a:t>
            </a:r>
            <a:r>
              <a:rPr lang="en-US" sz="1800" dirty="0"/>
              <a:t>(293T cells)</a:t>
            </a:r>
          </a:p>
          <a:p>
            <a:r>
              <a:rPr lang="en-US" sz="2000" dirty="0" err="1"/>
              <a:t>Huttlin</a:t>
            </a:r>
            <a:r>
              <a:rPr lang="en-US" sz="2000" dirty="0"/>
              <a:t> et al, </a:t>
            </a:r>
            <a:r>
              <a:rPr lang="en-US" sz="2000" i="1" dirty="0"/>
              <a:t>Cell</a:t>
            </a:r>
            <a:r>
              <a:rPr lang="en-US" sz="2000" dirty="0"/>
              <a:t>, 2021: </a:t>
            </a:r>
            <a:r>
              <a:rPr lang="en-US" sz="2000" dirty="0" err="1"/>
              <a:t>Bioplex</a:t>
            </a:r>
            <a:r>
              <a:rPr lang="en-US" sz="2000" dirty="0"/>
              <a:t> 3.0</a:t>
            </a:r>
            <a:r>
              <a:rPr lang="en-US" dirty="0"/>
              <a:t> </a:t>
            </a:r>
            <a:r>
              <a:rPr lang="en-US" sz="1800" dirty="0"/>
              <a:t>(293T cells &amp; HCT116 cells)</a:t>
            </a:r>
          </a:p>
          <a:p>
            <a:pPr marL="27432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40942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81591-FB5C-AA48-B338-86112BFC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Cell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4E78A7-6896-3D4F-B914-34C783610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b="1" dirty="0"/>
              <a:t>293T</a:t>
            </a:r>
            <a:r>
              <a:rPr lang="en-US" dirty="0"/>
              <a:t>: highly </a:t>
            </a:r>
            <a:r>
              <a:rPr lang="en-US" dirty="0" err="1"/>
              <a:t>transfectable</a:t>
            </a:r>
            <a:r>
              <a:rPr lang="en-US" dirty="0"/>
              <a:t> derivative of </a:t>
            </a:r>
            <a:r>
              <a:rPr lang="en-US" u="sng" dirty="0"/>
              <a:t>H</a:t>
            </a:r>
            <a:r>
              <a:rPr lang="en-US" dirty="0"/>
              <a:t>uman </a:t>
            </a:r>
            <a:r>
              <a:rPr lang="en-US" u="sng" dirty="0"/>
              <a:t>E</a:t>
            </a:r>
            <a:r>
              <a:rPr lang="en-US" dirty="0"/>
              <a:t>mbryonic </a:t>
            </a:r>
            <a:r>
              <a:rPr lang="en-US" u="sng" dirty="0"/>
              <a:t>K</a:t>
            </a:r>
            <a:r>
              <a:rPr lang="en-US" dirty="0"/>
              <a:t>idney 293 (HEK293) cell line</a:t>
            </a:r>
          </a:p>
          <a:p>
            <a:pPr lvl="1"/>
            <a:r>
              <a:rPr lang="en-US" b="1" dirty="0"/>
              <a:t>HCT116</a:t>
            </a:r>
            <a:r>
              <a:rPr lang="en-US" dirty="0"/>
              <a:t>: </a:t>
            </a:r>
            <a:r>
              <a:rPr lang="en-US" u="sng" dirty="0"/>
              <a:t>H</a:t>
            </a:r>
            <a:r>
              <a:rPr lang="en-US" dirty="0"/>
              <a:t>uman </a:t>
            </a:r>
            <a:r>
              <a:rPr lang="en-US" u="sng" dirty="0"/>
              <a:t>C</a:t>
            </a:r>
            <a:r>
              <a:rPr lang="en-US" dirty="0"/>
              <a:t>olon </a:t>
            </a:r>
            <a:r>
              <a:rPr lang="en-US" u="sng" dirty="0"/>
              <a:t>T</a:t>
            </a:r>
            <a:r>
              <a:rPr lang="en-US" dirty="0"/>
              <a:t>umor-derived cell line initiated from an adult male</a:t>
            </a:r>
          </a:p>
          <a:p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830AEC46-46F7-7142-AEA3-2E7AEF0D6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339" y="2851259"/>
            <a:ext cx="4497772" cy="355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66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BE473-09A0-4446-8578-27FFD860D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Bioplex</a:t>
            </a:r>
            <a:r>
              <a:rPr lang="en-US" sz="3200" dirty="0"/>
              <a:t> PPIs</a:t>
            </a:r>
            <a:r>
              <a:rPr lang="en-US" dirty="0"/>
              <a:t> </a:t>
            </a:r>
            <a:r>
              <a:rPr lang="en-US" sz="2400" dirty="0"/>
              <a:t>(293T cells)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06975E7-EF95-424A-96FC-1DE3543879B3}"/>
              </a:ext>
            </a:extLst>
          </p:cNvPr>
          <p:cNvGraphicFramePr>
            <a:graphicFrameLocks noGrp="1"/>
          </p:cNvGraphicFramePr>
          <p:nvPr/>
        </p:nvGraphicFramePr>
        <p:xfrm>
          <a:off x="457199" y="1630532"/>
          <a:ext cx="5224508" cy="128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6127">
                  <a:extLst>
                    <a:ext uri="{9D8B030D-6E8A-4147-A177-3AD203B41FA5}">
                      <a16:colId xmlns:a16="http://schemas.microsoft.com/office/drawing/2014/main" val="3448824913"/>
                    </a:ext>
                  </a:extLst>
                </a:gridCol>
                <a:gridCol w="1306127">
                  <a:extLst>
                    <a:ext uri="{9D8B030D-6E8A-4147-A177-3AD203B41FA5}">
                      <a16:colId xmlns:a16="http://schemas.microsoft.com/office/drawing/2014/main" val="218427233"/>
                    </a:ext>
                  </a:extLst>
                </a:gridCol>
                <a:gridCol w="1306127">
                  <a:extLst>
                    <a:ext uri="{9D8B030D-6E8A-4147-A177-3AD203B41FA5}">
                      <a16:colId xmlns:a16="http://schemas.microsoft.com/office/drawing/2014/main" val="3798403998"/>
                    </a:ext>
                  </a:extLst>
                </a:gridCol>
                <a:gridCol w="1306127">
                  <a:extLst>
                    <a:ext uri="{9D8B030D-6E8A-4147-A177-3AD203B41FA5}">
                      <a16:colId xmlns:a16="http://schemas.microsoft.com/office/drawing/2014/main" val="1963791998"/>
                    </a:ext>
                  </a:extLst>
                </a:gridCol>
              </a:tblGrid>
              <a:tr h="3669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#Proteins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#Interactions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3723504"/>
                  </a:ext>
                </a:extLst>
              </a:tr>
              <a:tr h="29296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24k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2712785"/>
                  </a:ext>
                </a:extLst>
              </a:tr>
              <a:tr h="2928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57k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467902"/>
                  </a:ext>
                </a:extLst>
              </a:tr>
              <a:tr h="28704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120k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0978156"/>
                  </a:ext>
                </a:extLst>
              </a:tr>
            </a:tbl>
          </a:graphicData>
        </a:graphic>
      </p:graphicFrame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A3D2964-4AA0-A044-AAE4-DA33FC46B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983" y="3310544"/>
            <a:ext cx="5317724" cy="3310544"/>
          </a:xfrm>
          <a:prstGeom prst="rect">
            <a:avLst/>
          </a:prstGeom>
        </p:spPr>
      </p:pic>
      <p:pic>
        <p:nvPicPr>
          <p:cNvPr id="8" name="Picture 7" descr="Chart, bubble chart&#10;&#10;Description automatically generated">
            <a:extLst>
              <a:ext uri="{FF2B5EF4-FFF2-40B4-BE49-F238E27FC236}">
                <a16:creationId xmlns:a16="http://schemas.microsoft.com/office/drawing/2014/main" id="{725DE424-3442-E84B-ABDD-A90A3B3153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874" y="601579"/>
            <a:ext cx="2830990" cy="270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728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D92BF9B-4CFB-A14A-9824-DA48EBF5E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20C2628-C222-FE49-945D-72D6EB725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ubble chart&#10;&#10;Description automatically generated with low confidence">
            <a:extLst>
              <a:ext uri="{FF2B5EF4-FFF2-40B4-BE49-F238E27FC236}">
                <a16:creationId xmlns:a16="http://schemas.microsoft.com/office/drawing/2014/main" id="{D73A8905-E6E8-4E44-BB57-069A1EE39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55"/>
            <a:ext cx="9144000" cy="6687689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3B7DCB5-7CA0-1D43-947C-421BBEFF6F22}"/>
              </a:ext>
            </a:extLst>
          </p:cNvPr>
          <p:cNvSpPr txBox="1">
            <a:spLocks/>
          </p:cNvSpPr>
          <p:nvPr/>
        </p:nvSpPr>
        <p:spPr>
          <a:xfrm>
            <a:off x="588580" y="-186022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/>
              <a:t>Bioplex</a:t>
            </a:r>
            <a:r>
              <a:rPr lang="en-US" sz="2800" dirty="0"/>
              <a:t> 3.0</a:t>
            </a:r>
            <a:r>
              <a:rPr lang="en-US" dirty="0"/>
              <a:t> </a:t>
            </a:r>
            <a:r>
              <a:rPr lang="en-US" sz="2400" dirty="0"/>
              <a:t>(293T cells vs HCT116 cells)</a:t>
            </a:r>
          </a:p>
        </p:txBody>
      </p:sp>
    </p:spTree>
    <p:extLst>
      <p:ext uri="{BB962C8B-B14F-4D97-AF65-F5344CB8AC3E}">
        <p14:creationId xmlns:p14="http://schemas.microsoft.com/office/powerpoint/2010/main" val="3594744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609CC-5C4C-484F-A4BE-1C042B96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Agreement with CORUM protein complexes</a:t>
            </a: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BD7FE7C2-DA3F-294A-8288-D15724D7C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52" y="1794200"/>
            <a:ext cx="8525096" cy="3269599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B87C185-C4E6-F446-AEEE-8459D4590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36"/>
          <a:stretch/>
        </p:blipFill>
        <p:spPr>
          <a:xfrm>
            <a:off x="0" y="5333998"/>
            <a:ext cx="9144000" cy="104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63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91E0DB-7C3C-1D41-97FC-C7FF2AFA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Data resources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B23F1-5C57-B045-A6C3-BE361C25A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err="1"/>
              <a:t>BioPlex</a:t>
            </a:r>
            <a:r>
              <a:rPr lang="en-US" dirty="0"/>
              <a:t> PPI networks </a:t>
            </a:r>
            <a:r>
              <a:rPr lang="en-US" sz="1600" dirty="0"/>
              <a:t>(293T &amp; HCT116)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CORUM protein complexes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PFAM protein domains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Transcriptome data </a:t>
            </a:r>
            <a:r>
              <a:rPr lang="en-US" sz="1600" dirty="0"/>
              <a:t>(293T &amp; HCT116)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Proteome data </a:t>
            </a:r>
            <a:r>
              <a:rPr lang="en-US" sz="1600" dirty="0"/>
              <a:t>(293T &amp; HCT11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err="1"/>
              <a:t>BioPlex</a:t>
            </a:r>
            <a:r>
              <a:rPr lang="en-US" sz="1600" dirty="0"/>
              <a:t> – Bioconductor Package (</a:t>
            </a:r>
            <a:r>
              <a:rPr lang="en-US" sz="1600" dirty="0">
                <a:hlinkClick r:id="rId2"/>
              </a:rPr>
              <a:t>https://bioconductor.org/packages/release/bioc/html/BioPlex.html</a:t>
            </a:r>
            <a:r>
              <a:rPr lang="en-US" sz="1600" dirty="0"/>
              <a:t> )</a:t>
            </a:r>
          </a:p>
          <a:p>
            <a:pPr marL="0" indent="0">
              <a:buNone/>
            </a:pPr>
            <a:r>
              <a:rPr lang="en-US" sz="1600" dirty="0">
                <a:hlinkClick r:id="rId3"/>
              </a:rPr>
              <a:t>https://ccb-hms.github.io/BioPlexAnalysis/articles/BioNet.html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75B653-1E74-CF47-A325-15764A9521FD}"/>
              </a:ext>
            </a:extLst>
          </p:cNvPr>
          <p:cNvSpPr txBox="1"/>
          <p:nvPr/>
        </p:nvSpPr>
        <p:spPr>
          <a:xfrm>
            <a:off x="457200" y="5124271"/>
            <a:ext cx="56733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hlinkClick r:id="rId4"/>
              </a:rPr>
              <a:t>https://github.com/ccb-hms/BioPlex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>
                <a:hlinkClick r:id="rId5"/>
              </a:rPr>
              <a:t>https://ccb-hms.github.io/BioPlex/articles/BioPlex.html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4544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Klarheit.thmx</Template>
  <TotalTime>27303</TotalTime>
  <Words>662</Words>
  <Application>Microsoft Macintosh PowerPoint</Application>
  <PresentationFormat>On-screen Show (4:3)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Klarheit</vt:lpstr>
      <vt:lpstr>BioPlex protein-protein interaction networks</vt:lpstr>
      <vt:lpstr>Goal</vt:lpstr>
      <vt:lpstr>Experimental procedures</vt:lpstr>
      <vt:lpstr>Relevant literature</vt:lpstr>
      <vt:lpstr>Cell lines</vt:lpstr>
      <vt:lpstr>Bioplex PPIs (293T cells)</vt:lpstr>
      <vt:lpstr>PowerPoint Presentation</vt:lpstr>
      <vt:lpstr>Agreement with CORUM protein complexes</vt:lpstr>
      <vt:lpstr>Data resources</vt:lpstr>
      <vt:lpstr>BioPlex PPI networks (Huttlin et al., Cell, 2021)</vt:lpstr>
      <vt:lpstr>Transcriptome data</vt:lpstr>
      <vt:lpstr>Proteome data</vt:lpstr>
      <vt:lpstr>Data checks </vt:lpstr>
      <vt:lpstr>Applications</vt:lpstr>
      <vt:lpstr>Overlap with gene set DBs (GO, Reactome, DisGeNET, …)</vt:lpstr>
      <vt:lpstr>Overlap with gene set DBs (GO, Reactome, DisGeNET, …)</vt:lpstr>
    </vt:vector>
  </TitlesOfParts>
  <Company>LMU Munich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Integration of CNV</dc:title>
  <dc:creator>Ludwig Geistlinger</dc:creator>
  <cp:lastModifiedBy>Gentleman, Robert</cp:lastModifiedBy>
  <cp:revision>355</cp:revision>
  <dcterms:created xsi:type="dcterms:W3CDTF">2016-09-25T18:15:41Z</dcterms:created>
  <dcterms:modified xsi:type="dcterms:W3CDTF">2022-06-22T08:31:28Z</dcterms:modified>
</cp:coreProperties>
</file>